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984" r:id="rId12"/>
    <p:sldId id="392" r:id="rId13"/>
    <p:sldId id="259" r:id="rId14"/>
    <p:sldId id="2982" r:id="rId15"/>
    <p:sldId id="377" r:id="rId16"/>
    <p:sldId id="982" r:id="rId17"/>
    <p:sldId id="2958" r:id="rId18"/>
    <p:sldId id="986" r:id="rId19"/>
    <p:sldId id="2926" r:id="rId20"/>
    <p:sldId id="1003" r:id="rId21"/>
    <p:sldId id="928" r:id="rId22"/>
    <p:sldId id="993" r:id="rId23"/>
    <p:sldId id="2983" r:id="rId24"/>
    <p:sldId id="3033" r:id="rId25"/>
    <p:sldId id="2936" r:id="rId26"/>
    <p:sldId id="2979" r:id="rId27"/>
    <p:sldId id="2985" r:id="rId28"/>
    <p:sldId id="3037" r:id="rId29"/>
    <p:sldId id="3038" r:id="rId30"/>
    <p:sldId id="3031" r:id="rId31"/>
    <p:sldId id="3032" r:id="rId32"/>
    <p:sldId id="3012" r:id="rId33"/>
    <p:sldId id="987" r:id="rId34"/>
    <p:sldId id="3039" r:id="rId35"/>
    <p:sldId id="967" r:id="rId36"/>
    <p:sldId id="474" r:id="rId37"/>
    <p:sldId id="958" r:id="rId38"/>
    <p:sldId id="971" r:id="rId39"/>
    <p:sldId id="258" r:id="rId40"/>
    <p:sldId id="365" r:id="rId41"/>
    <p:sldId id="943" r:id="rId42"/>
    <p:sldId id="410" r:id="rId43"/>
    <p:sldId id="968" r:id="rId44"/>
    <p:sldId id="901" r:id="rId45"/>
    <p:sldId id="895" r:id="rId46"/>
    <p:sldId id="290" r:id="rId47"/>
    <p:sldId id="944" r:id="rId48"/>
    <p:sldId id="456" r:id="rId49"/>
    <p:sldId id="455" r:id="rId50"/>
    <p:sldId id="988" r:id="rId51"/>
    <p:sldId id="924" r:id="rId52"/>
    <p:sldId id="260" r:id="rId53"/>
    <p:sldId id="483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2926"/>
            <p14:sldId id="1003"/>
            <p14:sldId id="928"/>
            <p14:sldId id="993"/>
            <p14:sldId id="2983"/>
            <p14:sldId id="3033"/>
            <p14:sldId id="2936"/>
            <p14:sldId id="2979"/>
            <p14:sldId id="2985"/>
            <p14:sldId id="3037"/>
            <p14:sldId id="3038"/>
            <p14:sldId id="3031"/>
            <p14:sldId id="3032"/>
            <p14:sldId id="3012"/>
            <p14:sldId id="987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971"/>
            <p14:sldId id="258"/>
            <p14:sldId id="365"/>
            <p14:sldId id="943"/>
            <p14:sldId id="410"/>
            <p14:sldId id="968"/>
            <p14:sldId id="901"/>
            <p14:sldId id="895"/>
            <p14:sldId id="290"/>
            <p14:sldId id="944"/>
            <p14:sldId id="456"/>
            <p14:sldId id="455"/>
            <p14:sldId id="988"/>
          </p14:sldIdLst>
        </p14:section>
        <p14:section name="Boundary Conditions" id="{B1A08D50-9350-814D-9651-ED8E098E7696}">
          <p14:sldIdLst>
            <p14:sldId id="924"/>
            <p14:sldId id="260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819"/>
    <p:restoredTop sz="94714"/>
  </p:normalViewPr>
  <p:slideViewPr>
    <p:cSldViewPr snapToGrid="0">
      <p:cViewPr varScale="1">
        <p:scale>
          <a:sx n="202" d="100"/>
          <a:sy n="202" d="100"/>
        </p:scale>
        <p:origin x="40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782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821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37090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7668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7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3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53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99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68956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8201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1.tiff"/><Relationship Id="rId26" Type="http://schemas.openxmlformats.org/officeDocument/2006/relationships/image" Target="../media/image34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38.png"/><Relationship Id="rId7" Type="http://schemas.openxmlformats.org/officeDocument/2006/relationships/image" Target="../media/image25.tiff"/><Relationship Id="rId12" Type="http://schemas.openxmlformats.org/officeDocument/2006/relationships/image" Target="../media/image28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0.png"/><Relationship Id="rId2" Type="http://schemas.openxmlformats.org/officeDocument/2006/relationships/image" Target="../media/image22.tiff"/><Relationship Id="rId16" Type="http://schemas.openxmlformats.org/officeDocument/2006/relationships/image" Target="../media/image30.png"/><Relationship Id="rId20" Type="http://schemas.openxmlformats.org/officeDocument/2006/relationships/image" Target="../media/image32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33.jpeg"/><Relationship Id="rId32" Type="http://schemas.openxmlformats.org/officeDocument/2006/relationships/image" Target="../media/image37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35.png"/><Relationship Id="rId36" Type="http://schemas.openxmlformats.org/officeDocument/2006/relationships/image" Target="../media/image39.png"/><Relationship Id="rId10" Type="http://schemas.openxmlformats.org/officeDocument/2006/relationships/image" Target="../media/image27.tiff"/><Relationship Id="rId19" Type="http://schemas.openxmlformats.org/officeDocument/2006/relationships/image" Target="../media/image11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36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26.tiff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youtu.be/3hspKYIn5ds?t=2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48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54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56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0.png"/><Relationship Id="rId24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3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0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2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57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65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1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hyperlink" Target="https://en.wikipedia.org/wiki/Henri_Poincar%C3%A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youtu.be/zxAV_Re4OWA?t=23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YDw4YxT-FM?t=39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91.png"/><Relationship Id="rId7" Type="http://schemas.openxmlformats.org/officeDocument/2006/relationships/image" Target="../media/image83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s://youtu.be/MVqOfEYzwF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hyperlink" Target="https://youtu.be/LE0SSLizYUI?t=4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9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8.png"/><Relationship Id="rId5" Type="http://schemas.microsoft.com/office/2007/relationships/hdphoto" Target="../media/hdphoto1.wdp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12.jpeg"/><Relationship Id="rId5" Type="http://schemas.openxmlformats.org/officeDocument/2006/relationships/image" Target="../media/image46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27.png"/><Relationship Id="rId10" Type="http://schemas.openxmlformats.org/officeDocument/2006/relationships/image" Target="../media/image130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6.png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1.png"/><Relationship Id="rId14" Type="http://schemas.microsoft.com/office/2007/relationships/diagramDrawing" Target="../diagrams/drawing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4.xml"/><Relationship Id="rId18" Type="http://schemas.openxmlformats.org/officeDocument/2006/relationships/diagramLayout" Target="../diagrams/layout5.xml"/><Relationship Id="rId26" Type="http://schemas.openxmlformats.org/officeDocument/2006/relationships/image" Target="../media/image140.png"/><Relationship Id="rId3" Type="http://schemas.openxmlformats.org/officeDocument/2006/relationships/diagramLayout" Target="../diagrams/layout3.xml"/><Relationship Id="rId21" Type="http://schemas.microsoft.com/office/2007/relationships/diagramDrawing" Target="../diagrams/drawing5.xml"/><Relationship Id="rId7" Type="http://schemas.openxmlformats.org/officeDocument/2006/relationships/image" Target="../media/image135.png"/><Relationship Id="rId12" Type="http://schemas.openxmlformats.org/officeDocument/2006/relationships/diagramQuickStyle" Target="../diagrams/quickStyle4.xml"/><Relationship Id="rId17" Type="http://schemas.openxmlformats.org/officeDocument/2006/relationships/diagramData" Target="../diagrams/data5.xml"/><Relationship Id="rId25" Type="http://schemas.openxmlformats.org/officeDocument/2006/relationships/image" Target="../media/image139.jpeg"/><Relationship Id="rId2" Type="http://schemas.openxmlformats.org/officeDocument/2006/relationships/diagramData" Target="../diagrams/data3.xml"/><Relationship Id="rId16" Type="http://schemas.openxmlformats.org/officeDocument/2006/relationships/image" Target="../media/image137.png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Layout" Target="../diagrams/layout4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36.png"/><Relationship Id="rId23" Type="http://schemas.openxmlformats.org/officeDocument/2006/relationships/image" Target="../media/image138.png"/><Relationship Id="rId28" Type="http://schemas.openxmlformats.org/officeDocument/2006/relationships/diagramLayout" Target="../diagrams/layout6.xml"/><Relationship Id="rId10" Type="http://schemas.openxmlformats.org/officeDocument/2006/relationships/diagramData" Target="../diagrams/data4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1.jpeg"/><Relationship Id="rId14" Type="http://schemas.microsoft.com/office/2007/relationships/diagramDrawing" Target="../diagrams/drawing4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43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png"/><Relationship Id="rId4" Type="http://schemas.openxmlformats.org/officeDocument/2006/relationships/hyperlink" Target="https://www.schoenherr.eu/publications/publication-detail/ricardian-contracts-a-smarter-way-to-do-smart-contract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Cloud Computing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Reason about Namespace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833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898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7949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Knowledge Representation in Topology</a:t>
            </a:r>
            <a:br>
              <a:rPr lang="en-TW" dirty="0"/>
            </a:br>
            <a:r>
              <a:rPr lang="en-TW" sz="1400" dirty="0"/>
              <a:t>(the trick of converting a problem to a simple domain and back)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A563D842-A00F-8546-95C2-F3DF1358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562" y="1312943"/>
            <a:ext cx="4790875" cy="30456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368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Link: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/8YDw4YxT-FM?t=398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118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6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389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TW" sz="1600" dirty="0"/>
              <a:t>Transcending the Boundaries of </a:t>
            </a:r>
            <a:br>
              <a:rPr lang="en-TW" sz="1600" dirty="0"/>
            </a:br>
            <a:r>
              <a:rPr lang="en-TW" sz="1600" dirty="0"/>
              <a:t>Human, Machines, and Knowledge Disciplines</a:t>
            </a:r>
            <a:endParaRPr lang="en-TW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79500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2018 International Summer Program @ Tsinghua</a:t>
            </a:r>
            <a:br>
              <a:rPr lang="en-US" sz="2000" dirty="0"/>
            </a:br>
            <a:r>
              <a:rPr lang="en-US" sz="2000" dirty="0"/>
              <a:t>Experience a publishing workflow using DevOps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B973-6A92-2344-9BBC-80658F037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020" y="1553458"/>
            <a:ext cx="1964519" cy="27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431FF-1F1A-114D-A36B-CAB4280D70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162" y="1573792"/>
            <a:ext cx="3899936" cy="2748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1B8FA-4F47-AA49-9420-73B7BB6C8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80" y="1573792"/>
            <a:ext cx="2138560" cy="2769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A8316-BC0C-6D46-897A-9D25F1434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5207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 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that Narrows your scope of Objectives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GLOBALIZATION AND INDUSTRIALIZATION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781456"/>
              </p:ext>
            </p:extLst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919999"/>
              </p:ext>
            </p:extLst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661041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Time is Money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425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Code is Law</a:t>
            </a:r>
            <a:endParaRPr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Ricardian Contract</a:t>
            </a:r>
            <a:br>
              <a:rPr lang="en-US" dirty="0"/>
            </a:br>
            <a:r>
              <a:rPr lang="en-US" dirty="0"/>
              <a:t>Socially Binding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575880"/>
            <a:ext cx="4055797" cy="3278038"/>
          </a:xfrm>
          <a:prstGeom prst="rect">
            <a:avLst/>
          </a:prstGeom>
        </p:spPr>
      </p:pic>
      <p:pic>
        <p:nvPicPr>
          <p:cNvPr id="4" name="Picture 2">
            <a:hlinkClick r:id="rId4"/>
            <a:extLst>
              <a:ext uri="{FF2B5EF4-FFF2-40B4-BE49-F238E27FC236}">
                <a16:creationId xmlns:a16="http://schemas.microsoft.com/office/drawing/2014/main" id="{4CF924C4-5F6F-4A43-AC9E-BF049BD54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505" y="1575880"/>
            <a:ext cx="3925552" cy="327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2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4214</TotalTime>
  <Words>1885</Words>
  <Application>Microsoft Macintosh PowerPoint</Application>
  <PresentationFormat>On-screen Show (16:9)</PresentationFormat>
  <Paragraphs>390</Paragraphs>
  <Slides>51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72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How to Reason about Namespace Rigorously?</vt:lpstr>
      <vt:lpstr>A linguistic approach to  unify the cognizance across scales</vt:lpstr>
      <vt:lpstr>A Cognitive Learning Program that utilizes Contemporary Tools</vt:lpstr>
      <vt:lpstr>On Being Truly Educated</vt:lpstr>
      <vt:lpstr>Language choices influence your Cognitive Foundation</vt:lpstr>
      <vt:lpstr>Reserved Names and Constants in Sciences</vt:lpstr>
      <vt:lpstr>Knowledge Representation in Topology (the trick of converting a problem to a simple domain and back)</vt:lpstr>
      <vt:lpstr>Homeomorphisms as a way to establish Equivalence</vt:lpstr>
      <vt:lpstr>Computationally-Enhanced  Cognitive Foundation  Transcending the Boundaries of  Human, Machines, and Knowledge Disciplines</vt:lpstr>
      <vt:lpstr>QFT: The Most Successful Theory So Far</vt:lpstr>
      <vt:lpstr>A Series on Renormalization Theory</vt:lpstr>
      <vt:lpstr>The foundation of math as programming languages</vt:lpstr>
      <vt:lpstr>First and Second Order Cybernetics</vt:lpstr>
      <vt:lpstr>The Book of Why</vt:lpstr>
      <vt:lpstr>The expressive power of Names (labels)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2018 International Summer Program @ Tsinghua Experience a publishing workflow using DevOps</vt:lpstr>
      <vt:lpstr>CONTEXT that Narrows your scope of Objectives</vt:lpstr>
      <vt:lpstr>Societal Clockspeed determines how People Think</vt:lpstr>
      <vt:lpstr>Speed is the Dominant factor in Decision Making</vt:lpstr>
      <vt:lpstr>The World has changed … Ways to conduct business have changed … </vt:lpstr>
      <vt:lpstr>Kuhn Cycle: as the ticking clock</vt:lpstr>
      <vt:lpstr>Three Scales of Time</vt:lpstr>
      <vt:lpstr>Time Stamped Data  Preserve Event Ordering Information</vt:lpstr>
      <vt:lpstr>Blockchain, Distributed Ledger Technologies:  Time is Money</vt:lpstr>
      <vt:lpstr>A Model of Collective Cognitive Processes </vt:lpstr>
      <vt:lpstr>Smart Contract with Observable Historical Data</vt:lpstr>
      <vt:lpstr>Legal Algorithms:  Code is Law</vt:lpstr>
      <vt:lpstr>Success Criteria</vt:lpstr>
      <vt:lpstr>A Proposed “AI” Orchestration Architecture</vt:lpstr>
      <vt:lpstr>What would your gain by taking this Course?</vt:lpstr>
      <vt:lpstr>Ricardian Contract Socially Binding Digital Twin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705</cp:revision>
  <dcterms:modified xsi:type="dcterms:W3CDTF">2020-11-16T11:24:10Z</dcterms:modified>
</cp:coreProperties>
</file>